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Anton"/>
      <p:regular r:id="rId18"/>
    </p:embeddedFont>
    <p:embeddedFont>
      <p:font typeface="Anton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  <p:embeddedFont>
      <p:font typeface="Fira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1-1.png>
</file>

<file path=ppt/media/image-11-2.png>
</file>

<file path=ppt/media/image-11-3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71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45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Apresentando o Novo Software de Advocacia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0489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Apresentamos o nosso novo software de advocacia, uma ferramenta intuitiva projetada para otimizar os processos jurídicos e melhorar a eficiência dos escritórios de advocacia. Nesta apresentação, exploraremos os recursos-chave, a estrutura e a organização, a análise do público-alvo, o conteúdo, os aspectos visuais, a escalabilidade e as tecnologias utilizadas neste software 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658" y="545068"/>
            <a:ext cx="4954905" cy="619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spc="-39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Tecnologias Utilizadas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3658" y="1560671"/>
            <a:ext cx="9585484" cy="654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spc="-52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HTML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693658" y="2462332"/>
            <a:ext cx="958548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Toda a estrutura e as imagens apresentadas foram feitas a partir do HTML.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93658" y="3473053"/>
            <a:ext cx="9585484" cy="654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spc="-52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CSS</a:t>
            </a:r>
            <a:endParaRPr lang="en-US" sz="5150" dirty="0"/>
          </a:p>
        </p:txBody>
      </p:sp>
      <p:sp>
        <p:nvSpPr>
          <p:cNvPr id="7" name="Text 4"/>
          <p:cNvSpPr/>
          <p:nvPr/>
        </p:nvSpPr>
        <p:spPr>
          <a:xfrm>
            <a:off x="693658" y="4374713"/>
            <a:ext cx="958548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design e a paleta de cores foi feita pelo CSS.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3658" y="5385435"/>
            <a:ext cx="9585484" cy="654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spc="-52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Bootstrap</a:t>
            </a:r>
            <a:endParaRPr lang="en-US" sz="5150" dirty="0"/>
          </a:p>
        </p:txBody>
      </p:sp>
      <p:sp>
        <p:nvSpPr>
          <p:cNvPr id="9" name="Text 6"/>
          <p:cNvSpPr/>
          <p:nvPr/>
        </p:nvSpPr>
        <p:spPr>
          <a:xfrm>
            <a:off x="693658" y="6287095"/>
            <a:ext cx="958548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Responsável pela organização e gerenciamento do layout. 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93658" y="6827163"/>
            <a:ext cx="958548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software de advocacia foi desenvolvido e projetado para atender a necessidade do cliente.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693658" y="7367230"/>
            <a:ext cx="958548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5675"/>
            <a:ext cx="6092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45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Equipe de Desenvolvimento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98082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62831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spc="-27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Cliente e documentação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189696"/>
            <a:ext cx="41207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Francielle Palma Maciel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779294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colaboradora do projeto, e cliente, foi responsável pela documentação e devido a necessidade da profissão, o software foi desenvolvido baseado nas necessidades do mercado.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1798082"/>
            <a:ext cx="4120872" cy="25468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54704" y="4628436"/>
            <a:ext cx="353425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spc="-27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Desenvolvedor do sistema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5254704" y="5189815"/>
            <a:ext cx="412087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Davi Pereira da Silva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54704" y="5779413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processo de desenvolvimento foi executado pelo colaborador para atender às necessidades do cliente.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1798082"/>
            <a:ext cx="4120753" cy="25467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5738" y="462831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spc="-27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Diagramas e slide </a:t>
            </a:r>
            <a:endParaRPr lang="en-US" sz="2650" dirty="0"/>
          </a:p>
        </p:txBody>
      </p:sp>
      <p:sp>
        <p:nvSpPr>
          <p:cNvPr id="13" name="Text 8"/>
          <p:cNvSpPr/>
          <p:nvPr/>
        </p:nvSpPr>
        <p:spPr>
          <a:xfrm>
            <a:off x="9715738" y="5189696"/>
            <a:ext cx="41207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Tiago Bertoline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715738" y="5779294"/>
            <a:ext cx="41207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João Pedro Fonseca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715738" y="6368891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 diagramas e o slide foram realizados pelos colaboradores.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2895"/>
            <a:ext cx="75598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spc="-45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Requisitos funcionais do Software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15302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"Eu preciso de um software que através do meu nome e minha OAB busque publicações nos diários oficiais do país. Preciso de um programa que além disso faça cálculos judiciais: Cálculos iniciais, de liquidação, FGTS, juros e correção monetária; que traga pesquisas recentes de jurisprudenciais e informações sobre as taxas judiciárias."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6323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02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19926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Busca pela OAB e trazer publicações de diários oficiais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640973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200406" y="396323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00406" y="45302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200406" y="5119926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Pesquisa de Jurisprudências em todos os tribunais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07022" y="396323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07022" y="45302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07022" y="5119926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Elaboração de cálculos judicias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07022" y="605540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013638" y="396323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013638" y="45302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013638" y="5119926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Informação sobre o Valor das Taxas judiciais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013638" y="605540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632" y="559594"/>
            <a:ext cx="5088136" cy="636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spc="-40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Conteúdo do Software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632" y="1500902"/>
            <a:ext cx="508754" cy="508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8632" y="2213134"/>
            <a:ext cx="254400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20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Gerenciamento de Casos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198632" y="2653189"/>
            <a:ext cx="3707130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Acompanhamento detalhado de cada caso, com recursos de agenda, lembretes e documentos associados.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1038" y="1500902"/>
            <a:ext cx="508754" cy="508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038" y="2213134"/>
            <a:ext cx="254400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20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Automação de Tarefas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038" y="2653189"/>
            <a:ext cx="3707130" cy="1627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Diversas tarefas serão atribuídas ao software, para que o profissional tenha uma melhor gestão do seu tempo, sem ter que recorrer a outros sites e aplicativos.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632" y="4891326"/>
            <a:ext cx="508754" cy="5087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98632" y="5603558"/>
            <a:ext cx="254400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20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Comunicação Eficiente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198632" y="6043613"/>
            <a:ext cx="3707130" cy="1627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software facilita a comunicação com clientes, colegas e tribunais, com recursos de e-mail, contato e compartilhamento de arquivos integrados.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038" y="4891326"/>
            <a:ext cx="508754" cy="50875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1038" y="5603558"/>
            <a:ext cx="254400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20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Análise de Dados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211038" y="6043613"/>
            <a:ext cx="3707130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Acesso a Informações de taxas judiciais, cálculos, gestão entre outros.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11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930" y="3381970"/>
            <a:ext cx="554235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spc="-44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Análise do Público-Alvo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5930" y="4656534"/>
            <a:ext cx="498753" cy="498753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971907" y="4739640"/>
            <a:ext cx="106680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26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496378" y="4656534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Escritórios de Advocacia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496378" y="5135999"/>
            <a:ext cx="3491270" cy="2128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software é projetado para escritórios de advocacia de pequeno a médio porte, que buscam aumentar a eficiência, a produtividade e a satisfação dos clientes.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9342" y="4656534"/>
            <a:ext cx="498753" cy="498753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5378172" y="4739640"/>
            <a:ext cx="16097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26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929789" y="4656534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Advogados e Assistentes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929789" y="5135999"/>
            <a:ext cx="3491270" cy="2128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 principais usuários do software serão os advogados e seus clientes, que poderão se beneficiar dos recursos de gerenciamento de casos, automação de tarefas e comunicação.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2753" y="4656534"/>
            <a:ext cx="498753" cy="498753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9811583" y="4739640"/>
            <a:ext cx="16097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spc="-26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0363200" y="4656534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Clientes de Advocacia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63200" y="5135999"/>
            <a:ext cx="3491270" cy="2482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software também oferecerá recursos para melhorar a experiência dos clientes, com acesso a informações de casos, comunicação facilitada e acompanhamento de seus processos.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804" y="2817019"/>
            <a:ext cx="6343174" cy="25954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74042" y="883087"/>
            <a:ext cx="5148620" cy="643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spc="-41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 de Contexto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574042" y="1732478"/>
            <a:ext cx="3089196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7574042" y="2350175"/>
            <a:ext cx="6343174" cy="1992392"/>
          </a:xfrm>
          <a:prstGeom prst="roundRect">
            <a:avLst>
              <a:gd name="adj" fmla="val 1551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7779901" y="2556034"/>
            <a:ext cx="3950613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spc="-24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Função do Diagrama de Contexto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779901" y="3148013"/>
            <a:ext cx="5931456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Um 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diagrama de contexto 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foca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entidades externas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em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elemento único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,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relação com fatores externos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, como 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limites 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 </a:t>
            </a:r>
            <a:pPr indent="0" marL="0">
              <a:lnSpc>
                <a:spcPts val="2550"/>
              </a:lnSpc>
              <a:buNone/>
            </a:pPr>
            <a:r>
              <a:rPr lang="en-US" sz="1600" b="1" spc="-32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escopo</a:t>
            </a:r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do projeto.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74042" y="4548426"/>
            <a:ext cx="6343174" cy="2772370"/>
          </a:xfrm>
          <a:prstGeom prst="roundRect">
            <a:avLst>
              <a:gd name="adj" fmla="val 1114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7779901" y="4754285"/>
            <a:ext cx="2980730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 de contexto - sobre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7779901" y="5281851"/>
            <a:ext cx="593145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Um diagrama de contexto pode ser usado em diversas áreas, como gerenciamento de projetos e análise de negócios.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779901" y="6126242"/>
            <a:ext cx="5931456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Alguns benefícios de um diagrama de contexto são: Facilita a identificação de erros ou omissões, Facilita a realização de alterações, É personalizável, Ajuda a identificar o usuário alvo.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230" y="581263"/>
            <a:ext cx="5270421" cy="658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spc="-4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 de caso de uso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4230" y="1556266"/>
            <a:ext cx="7668339" cy="1551861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6434971" y="1767007"/>
            <a:ext cx="381404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spc="-21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 de Casos de Uso - Usuários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34971" y="2222778"/>
            <a:ext cx="7246858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Este diagrama ilustra como advogados e clientes utilizam o software, detalhando suas funcionalidades.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24230" y="3318867"/>
            <a:ext cx="7668339" cy="1551861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6434971" y="3529608"/>
            <a:ext cx="394573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spc="-21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Diagrama de Casos de Uso - Detalhado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434971" y="3985379"/>
            <a:ext cx="7246858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Apresenta um fluxo de trabalho completo, mostrando as</a:t>
            </a:r>
            <a:pPr algn="l" indent="0" marL="0">
              <a:lnSpc>
                <a:spcPts val="2650"/>
              </a:lnSpc>
              <a:buNone/>
            </a:pPr>
            <a:r>
              <a:rPr lang="en-US" sz="1650" b="1" spc="-33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interações </a:t>
            </a:r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entre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spc="-33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advogados</a:t>
            </a:r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spc="-33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clientes</a:t>
            </a:r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e as </a:t>
            </a:r>
            <a:pPr algn="l" indent="0" marL="0">
              <a:lnSpc>
                <a:spcPts val="2650"/>
              </a:lnSpc>
              <a:buNone/>
            </a:pPr>
            <a:r>
              <a:rPr lang="en-US" sz="1650" b="1" spc="-33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funcionalidades do software</a:t>
            </a:r>
            <a:pPr algn="l" indent="0" marL="0">
              <a:lnSpc>
                <a:spcPts val="2650"/>
              </a:lnSpc>
              <a:buNone/>
            </a:pPr>
            <a:r>
              <a:rPr lang="en-US" sz="1650" spc="-33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224230" y="5186958"/>
            <a:ext cx="5270421" cy="658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endParaRPr lang="en-US" sz="4150" dirty="0"/>
          </a:p>
        </p:txBody>
      </p:sp>
      <p:sp>
        <p:nvSpPr>
          <p:cNvPr id="11" name="Text 8"/>
          <p:cNvSpPr/>
          <p:nvPr/>
        </p:nvSpPr>
        <p:spPr>
          <a:xfrm>
            <a:off x="6224230" y="6161961"/>
            <a:ext cx="76683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224230" y="6736437"/>
            <a:ext cx="76683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224230" y="7310914"/>
            <a:ext cx="76683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487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3353514"/>
            <a:ext cx="5497592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spc="-43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Estrutura e Organização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" y="4370427"/>
            <a:ext cx="3025378" cy="18697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620" y="6514981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Módulos Integrados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620" y="6990517"/>
            <a:ext cx="3025378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Experiência unificada e eficiente.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801" y="4370427"/>
            <a:ext cx="3025497" cy="18698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24801" y="6515100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Interface Intuitiva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124801" y="6990636"/>
            <a:ext cx="3025497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Usabilidade, layout limpo e acesso rápido.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102" y="4370427"/>
            <a:ext cx="3025378" cy="18697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0102" y="6514981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Escalabilidade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480102" y="6990517"/>
            <a:ext cx="3025378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Suporte ao crescimento do escritório.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5283" y="4370427"/>
            <a:ext cx="3025497" cy="18698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5283" y="6515100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22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Flexibilidade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35283" y="6990636"/>
            <a:ext cx="3025497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Adaptação às necessidades específicas.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893" y="525542"/>
            <a:ext cx="4778573" cy="597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spc="-38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Aspectos Visuais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43645" y="1505069"/>
            <a:ext cx="1096566" cy="9936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3589" y="1931075"/>
            <a:ext cx="76676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4731306" y="1852613"/>
            <a:ext cx="160246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Identidade Visual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4587954" y="2513052"/>
            <a:ext cx="9325808" cy="11430"/>
          </a:xfrm>
          <a:prstGeom prst="roundRect">
            <a:avLst>
              <a:gd name="adj" fmla="val 250844"/>
            </a:avLst>
          </a:prstGeom>
          <a:solidFill>
            <a:srgbClr val="575757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362" y="2546509"/>
            <a:ext cx="2193250" cy="99369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34063" y="2852142"/>
            <a:ext cx="11572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279708" y="2737604"/>
            <a:ext cx="8490704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interface do software é projetada com uma identidade visual limpa e elegante, com paleta de cores relacionada a profissão e layout simples.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5136356" y="3554492"/>
            <a:ext cx="8777407" cy="11430"/>
          </a:xfrm>
          <a:prstGeom prst="roundRect">
            <a:avLst>
              <a:gd name="adj" fmla="val 250844"/>
            </a:avLst>
          </a:prstGeom>
          <a:solidFill>
            <a:srgbClr val="575757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079" y="3587948"/>
            <a:ext cx="3289816" cy="99369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34063" y="3893582"/>
            <a:ext cx="11572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5827990" y="3935492"/>
            <a:ext cx="183880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Navegação Intuitiva</a:t>
            </a:r>
            <a:endParaRPr lang="en-US" sz="1850" dirty="0"/>
          </a:p>
        </p:txBody>
      </p:sp>
      <p:sp>
        <p:nvSpPr>
          <p:cNvPr id="14" name="Shape 9"/>
          <p:cNvSpPr/>
          <p:nvPr/>
        </p:nvSpPr>
        <p:spPr>
          <a:xfrm>
            <a:off x="5684639" y="4595932"/>
            <a:ext cx="8229124" cy="11430"/>
          </a:xfrm>
          <a:prstGeom prst="roundRect">
            <a:avLst>
              <a:gd name="adj" fmla="val 250844"/>
            </a:avLst>
          </a:prstGeom>
          <a:solidFill>
            <a:srgbClr val="575757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677" y="4629388"/>
            <a:ext cx="4386501" cy="99369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34063" y="4935022"/>
            <a:ext cx="11572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1850" dirty="0"/>
          </a:p>
        </p:txBody>
      </p:sp>
      <p:sp>
        <p:nvSpPr>
          <p:cNvPr id="17" name="Text 11"/>
          <p:cNvSpPr/>
          <p:nvPr/>
        </p:nvSpPr>
        <p:spPr>
          <a:xfrm>
            <a:off x="6376273" y="4820483"/>
            <a:ext cx="7394138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navegação é intuitiva e bem estruturada, com acesso rápido às principais funcionalidades e informações.</a:t>
            </a:r>
            <a:endParaRPr lang="en-US" sz="1500" dirty="0"/>
          </a:p>
        </p:txBody>
      </p:sp>
      <p:sp>
        <p:nvSpPr>
          <p:cNvPr id="18" name="Shape 12"/>
          <p:cNvSpPr/>
          <p:nvPr/>
        </p:nvSpPr>
        <p:spPr>
          <a:xfrm>
            <a:off x="6232922" y="5637371"/>
            <a:ext cx="7680841" cy="11430"/>
          </a:xfrm>
          <a:prstGeom prst="roundRect">
            <a:avLst>
              <a:gd name="adj" fmla="val 250844"/>
            </a:avLst>
          </a:prstGeom>
          <a:solidFill>
            <a:srgbClr val="575757"/>
          </a:solidFill>
          <a:ln/>
        </p:spPr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394" y="5670828"/>
            <a:ext cx="5483185" cy="993696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934063" y="5976461"/>
            <a:ext cx="11572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1850" dirty="0"/>
          </a:p>
        </p:txBody>
      </p:sp>
      <p:sp>
        <p:nvSpPr>
          <p:cNvPr id="21" name="Text 14"/>
          <p:cNvSpPr/>
          <p:nvPr/>
        </p:nvSpPr>
        <p:spPr>
          <a:xfrm>
            <a:off x="6924675" y="6018371"/>
            <a:ext cx="2219444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Usabilidade Aprimorada</a:t>
            </a:r>
            <a:endParaRPr lang="en-US" sz="1850" dirty="0"/>
          </a:p>
        </p:txBody>
      </p:sp>
      <p:sp>
        <p:nvSpPr>
          <p:cNvPr id="22" name="Shape 15"/>
          <p:cNvSpPr/>
          <p:nvPr/>
        </p:nvSpPr>
        <p:spPr>
          <a:xfrm>
            <a:off x="6781324" y="6678811"/>
            <a:ext cx="7132439" cy="11430"/>
          </a:xfrm>
          <a:prstGeom prst="roundRect">
            <a:avLst>
              <a:gd name="adj" fmla="val 250844"/>
            </a:avLst>
          </a:prstGeom>
          <a:solidFill>
            <a:srgbClr val="575757"/>
          </a:solidFill>
          <a:ln/>
        </p:spPr>
      </p:sp>
      <p:pic>
        <p:nvPicPr>
          <p:cNvPr id="2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112" y="6712268"/>
            <a:ext cx="6579751" cy="993696"/>
          </a:xfrm>
          <a:prstGeom prst="rect">
            <a:avLst/>
          </a:prstGeom>
        </p:spPr>
      </p:pic>
      <p:sp>
        <p:nvSpPr>
          <p:cNvPr id="24" name="Text 16"/>
          <p:cNvSpPr/>
          <p:nvPr/>
        </p:nvSpPr>
        <p:spPr>
          <a:xfrm>
            <a:off x="3934063" y="7017901"/>
            <a:ext cx="11572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19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6</a:t>
            </a:r>
            <a:endParaRPr lang="en-US" sz="1850" dirty="0"/>
          </a:p>
        </p:txBody>
      </p:sp>
      <p:sp>
        <p:nvSpPr>
          <p:cNvPr id="25" name="Text 17"/>
          <p:cNvSpPr/>
          <p:nvPr/>
        </p:nvSpPr>
        <p:spPr>
          <a:xfrm>
            <a:off x="7472958" y="6903363"/>
            <a:ext cx="6297454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experiência do usuário é otimizada, com ícones claros, tipografia legível e fluxos de trabalho eficientes.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112" y="552807"/>
            <a:ext cx="5757267" cy="626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spc="-39" kern="0" dirty="0">
                <a:solidFill>
                  <a:srgbClr val="FFFFF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Escalabilidade e Flexibilidade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02112" y="1581031"/>
            <a:ext cx="1102162" cy="714613"/>
          </a:xfrm>
          <a:prstGeom prst="roundRect">
            <a:avLst>
              <a:gd name="adj" fmla="val 4211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902732" y="1737717"/>
            <a:ext cx="80486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2004893" y="1781651"/>
            <a:ext cx="19714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Arquitetura Modular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1904524" y="2286119"/>
            <a:ext cx="11923514" cy="11430"/>
          </a:xfrm>
          <a:prstGeom prst="roundRect">
            <a:avLst>
              <a:gd name="adj" fmla="val 263299"/>
            </a:avLst>
          </a:prstGeom>
          <a:solidFill>
            <a:srgbClr val="575757"/>
          </a:solidFill>
          <a:ln/>
        </p:spPr>
      </p:sp>
      <p:sp>
        <p:nvSpPr>
          <p:cNvPr id="7" name="Shape 5"/>
          <p:cNvSpPr/>
          <p:nvPr/>
        </p:nvSpPr>
        <p:spPr>
          <a:xfrm>
            <a:off x="702112" y="2395895"/>
            <a:ext cx="2204323" cy="1043226"/>
          </a:xfrm>
          <a:prstGeom prst="roundRect">
            <a:avLst>
              <a:gd name="adj" fmla="val 2885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902732" y="2716887"/>
            <a:ext cx="121444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3107055" y="2596515"/>
            <a:ext cx="10620613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arquitetura personalizada do software permite a adição de novos recursos e a expansão de funcionalidades à medida que o escritório cresce.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3006685" y="3429595"/>
            <a:ext cx="10821353" cy="11430"/>
          </a:xfrm>
          <a:prstGeom prst="roundRect">
            <a:avLst>
              <a:gd name="adj" fmla="val 263299"/>
            </a:avLst>
          </a:prstGeom>
          <a:solidFill>
            <a:srgbClr val="575757"/>
          </a:solidFill>
          <a:ln/>
        </p:spPr>
      </p:sp>
      <p:sp>
        <p:nvSpPr>
          <p:cNvPr id="11" name="Shape 9"/>
          <p:cNvSpPr/>
          <p:nvPr/>
        </p:nvSpPr>
        <p:spPr>
          <a:xfrm>
            <a:off x="702112" y="3539371"/>
            <a:ext cx="3306485" cy="714613"/>
          </a:xfrm>
          <a:prstGeom prst="roundRect">
            <a:avLst>
              <a:gd name="adj" fmla="val 4211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902732" y="3696057"/>
            <a:ext cx="121444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4209217" y="3739991"/>
            <a:ext cx="3025854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Suporte a Múltiplos Escritórios</a:t>
            </a:r>
            <a:endParaRPr lang="en-US" sz="1950" dirty="0"/>
          </a:p>
        </p:txBody>
      </p:sp>
      <p:sp>
        <p:nvSpPr>
          <p:cNvPr id="14" name="Shape 12"/>
          <p:cNvSpPr/>
          <p:nvPr/>
        </p:nvSpPr>
        <p:spPr>
          <a:xfrm>
            <a:off x="4108847" y="4244459"/>
            <a:ext cx="9719191" cy="11430"/>
          </a:xfrm>
          <a:prstGeom prst="roundRect">
            <a:avLst>
              <a:gd name="adj" fmla="val 263299"/>
            </a:avLst>
          </a:prstGeom>
          <a:solidFill>
            <a:srgbClr val="57575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2112" y="4354235"/>
            <a:ext cx="4408646" cy="1043226"/>
          </a:xfrm>
          <a:prstGeom prst="roundRect">
            <a:avLst>
              <a:gd name="adj" fmla="val 2885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902732" y="4675227"/>
            <a:ext cx="121444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5311378" y="4554855"/>
            <a:ext cx="8416290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software suporta a integração de múltiplos escritórios, facilitando a colaboração e a visibilidade em toda a organização.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5211008" y="5387935"/>
            <a:ext cx="8617029" cy="11430"/>
          </a:xfrm>
          <a:prstGeom prst="roundRect">
            <a:avLst>
              <a:gd name="adj" fmla="val 263299"/>
            </a:avLst>
          </a:prstGeom>
          <a:solidFill>
            <a:srgbClr val="575757"/>
          </a:solidFill>
          <a:ln/>
        </p:spPr>
      </p:sp>
      <p:sp>
        <p:nvSpPr>
          <p:cNvPr id="19" name="Shape 17"/>
          <p:cNvSpPr/>
          <p:nvPr/>
        </p:nvSpPr>
        <p:spPr>
          <a:xfrm>
            <a:off x="702112" y="5497711"/>
            <a:ext cx="5510808" cy="714613"/>
          </a:xfrm>
          <a:prstGeom prst="roundRect">
            <a:avLst>
              <a:gd name="adj" fmla="val 4211"/>
            </a:avLst>
          </a:prstGeom>
          <a:solidFill>
            <a:srgbClr val="3E3E3E"/>
          </a:solidFill>
          <a:ln/>
        </p:spPr>
      </p:sp>
      <p:sp>
        <p:nvSpPr>
          <p:cNvPr id="20" name="Text 18"/>
          <p:cNvSpPr/>
          <p:nvPr/>
        </p:nvSpPr>
        <p:spPr>
          <a:xfrm>
            <a:off x="902732" y="5654397"/>
            <a:ext cx="121444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6413540" y="5698331"/>
            <a:ext cx="302299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Personalização e Configuração</a:t>
            </a:r>
            <a:endParaRPr lang="en-US" sz="1950" dirty="0"/>
          </a:p>
        </p:txBody>
      </p:sp>
      <p:sp>
        <p:nvSpPr>
          <p:cNvPr id="22" name="Shape 20"/>
          <p:cNvSpPr/>
          <p:nvPr/>
        </p:nvSpPr>
        <p:spPr>
          <a:xfrm>
            <a:off x="6313170" y="6202799"/>
            <a:ext cx="7514868" cy="11430"/>
          </a:xfrm>
          <a:prstGeom prst="roundRect">
            <a:avLst>
              <a:gd name="adj" fmla="val 263299"/>
            </a:avLst>
          </a:prstGeom>
          <a:solidFill>
            <a:srgbClr val="575757"/>
          </a:solidFill>
          <a:ln/>
        </p:spPr>
      </p:sp>
      <p:sp>
        <p:nvSpPr>
          <p:cNvPr id="23" name="Shape 21"/>
          <p:cNvSpPr/>
          <p:nvPr/>
        </p:nvSpPr>
        <p:spPr>
          <a:xfrm>
            <a:off x="702112" y="6312575"/>
            <a:ext cx="6613088" cy="1364218"/>
          </a:xfrm>
          <a:prstGeom prst="roundRect">
            <a:avLst>
              <a:gd name="adj" fmla="val 2206"/>
            </a:avLst>
          </a:prstGeom>
          <a:solidFill>
            <a:srgbClr val="3E3E3E"/>
          </a:solidFill>
          <a:ln/>
        </p:spPr>
      </p:sp>
      <p:sp>
        <p:nvSpPr>
          <p:cNvPr id="24" name="Text 22"/>
          <p:cNvSpPr/>
          <p:nvPr/>
        </p:nvSpPr>
        <p:spPr>
          <a:xfrm>
            <a:off x="902732" y="6794063"/>
            <a:ext cx="121444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spc="-20" kern="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6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515820" y="6513195"/>
            <a:ext cx="6211848" cy="962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Por se tratar de um software personalizado, isso permitiu uma melhor adaptação do cliente para atender as suas necessidades específicas e fluxos de trabalho.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2024-12-04T14:26:34Z</dcterms:created>
  <dcterms:modified xsi:type="dcterms:W3CDTF">2024-12-04T14:26:34Z</dcterms:modified>
</cp:coreProperties>
</file>